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fntdata" ContentType="application/x-fontdata"/>
  <Default Extension="svg" ContentType="image/svg+xml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ormorant Garamond Bold Italics" panose="020B0604020202020204" charset="0"/>
      <p:regular r:id="rId12"/>
    </p:embeddedFont>
    <p:embeddedFont>
      <p:font typeface="Quicksand" panose="020B0604020202020204" charset="0"/>
      <p:regular r:id="rId13"/>
    </p:embeddedFont>
    <p:embeddedFont>
      <p:font typeface="Quicksand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font" Target="/ppt/fonts/font2.fntdata" Id="rId13" /><Relationship Type="http://schemas.openxmlformats.org/officeDocument/2006/relationships/tableStyles" Target="/ppt/tableStyles.xml" Id="rId18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font" Target="/ppt/fonts/font1.fntdata" Id="rId12" /><Relationship Type="http://schemas.openxmlformats.org/officeDocument/2006/relationships/theme" Target="/ppt/theme/theme1.xml" Id="rId17" /><Relationship Type="http://schemas.openxmlformats.org/officeDocument/2006/relationships/slide" Target="/ppt/slides/slide1.xml" Id="rId2" /><Relationship Type="http://schemas.openxmlformats.org/officeDocument/2006/relationships/viewProps" Target="/ppt/viewProps.xml" Id="rId16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4.xml" Id="rId5" /><Relationship Type="http://schemas.openxmlformats.org/officeDocument/2006/relationships/presProps" Target="/ppt/presProps.xml" Id="rId15" /><Relationship Type="http://schemas.openxmlformats.org/officeDocument/2006/relationships/slide" Target="/ppt/slides/slide9.xml" Id="rId10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font" Target="/ppt/fonts/font3.fntdata" Id="rId14" 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7" /><Relationship Type="http://schemas.openxmlformats.org/officeDocument/2006/relationships/theme" Target="/ppt/theme/theme1.xml" Id="rId12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svg" Id="rId3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7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2.svg" Id="rId3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7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2.svg" Id="rId3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7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3.png" Id="rId2" /><Relationship Type="http://schemas.openxmlformats.org/officeDocument/2006/relationships/slideLayout" Target="/ppt/slideLayouts/slideLayout7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2.svg" Id="rId3" /><Relationship Type="http://schemas.openxmlformats.org/officeDocument/2006/relationships/image" Target="/ppt/media/image1.png" Id="rId2" /><Relationship Type="http://schemas.openxmlformats.org/officeDocument/2006/relationships/slideLayout" Target="/ppt/slideLayouts/slideLayout7.xml" Id="rId1" /><Relationship Type="http://schemas.openxmlformats.org/officeDocument/2006/relationships/image" Target="/ppt/media/image4.pn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5.png" Id="rId2" /><Relationship Type="http://schemas.openxmlformats.org/officeDocument/2006/relationships/slideLayout" Target="/ppt/slideLayouts/slideLayout7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6.png" Id="rId2" /><Relationship Type="http://schemas.openxmlformats.org/officeDocument/2006/relationships/slideLayout" Target="/ppt/slideLayouts/slideLayout7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3" /><Relationship Type="http://schemas.openxmlformats.org/officeDocument/2006/relationships/image" Target="/ppt/media/image7.png" Id="rId6" /><Relationship Type="http://schemas.openxmlformats.org/officeDocument/2006/relationships/image" Target="/ppt/media/image2.svg" Id="rId5" /><Relationship Type="http://schemas.openxmlformats.org/officeDocument/2006/relationships/image" Target="/ppt/media/image1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1806336"/>
            <a:ext cx="17106242" cy="5227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3832"/>
              </a:lnSpc>
              <a:spcBef>
                <a:spcPct val="0"/>
              </a:spcBef>
            </a:pPr>
            <a:r>
              <a:rPr lang="en-US" sz="9880" b="1" i="1" dirty="0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CYTOAUTOCLUSTER </a:t>
            </a:r>
          </a:p>
          <a:p>
            <a:pPr marL="0" lvl="0" indent="0" algn="ctr">
              <a:lnSpc>
                <a:spcPts val="13832"/>
              </a:lnSpc>
              <a:spcBef>
                <a:spcPct val="0"/>
              </a:spcBef>
            </a:pPr>
            <a:r>
              <a:rPr lang="en-US" sz="9880" b="1" i="1" dirty="0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 Semi-Supervised Deep Clustering for Cytometry Data Analysis</a:t>
            </a:r>
          </a:p>
        </p:txBody>
      </p:sp>
      <p:sp>
        <p:nvSpPr>
          <p:cNvPr id="3" name="AutoShape 3"/>
          <p:cNvSpPr/>
          <p:nvPr/>
        </p:nvSpPr>
        <p:spPr>
          <a:xfrm>
            <a:off x="9158735" y="9906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43764" y="92964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9618706" y="90374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587560" y="6632207"/>
            <a:ext cx="4541599" cy="1848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32"/>
              </a:lnSpc>
              <a:spcBef>
                <a:spcPct val="0"/>
              </a:spcBef>
            </a:pPr>
            <a:endParaRPr lang="en-US" sz="5380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ctr">
              <a:lnSpc>
                <a:spcPts val="7532"/>
              </a:lnSpc>
              <a:spcBef>
                <a:spcPct val="0"/>
              </a:spcBef>
            </a:pPr>
            <a:r>
              <a:rPr lang="en-US" sz="5380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-Swarna U</a:t>
            </a:r>
          </a:p>
        </p:txBody>
      </p:sp>
      <p:sp>
        <p:nvSpPr>
          <p:cNvPr id="7" name="Freeform 7"/>
          <p:cNvSpPr/>
          <p:nvPr/>
        </p:nvSpPr>
        <p:spPr>
          <a:xfrm>
            <a:off x="5646742" y="8078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42710" y="3369664"/>
            <a:ext cx="11402580" cy="318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09"/>
              </a:lnSpc>
              <a:spcBef>
                <a:spcPct val="0"/>
              </a:spcBef>
            </a:pPr>
            <a:r>
              <a:rPr lang="en-US" sz="18577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>
            <a:off x="5897880" y="22150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8304001" y="1116666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5897880" y="81598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8304001" y="9008400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877215"/>
            <a:ext cx="15640699" cy="7637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2"/>
              </a:lnSpc>
            </a:pPr>
            <a:r>
              <a:rPr lang="en-US" sz="3924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Project Overview: </a:t>
            </a:r>
          </a:p>
          <a:p>
            <a:pPr algn="l">
              <a:lnSpc>
                <a:spcPts val="6162"/>
              </a:lnSpc>
            </a:pPr>
            <a:r>
              <a:rPr lang="en-US" sz="3624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This project aims to automate the clustering of cytometry data using deep learning and semi-supervised learning techniques. The objective is to enhance the accuracy and interpretability of cell population identification</a:t>
            </a:r>
          </a:p>
          <a:p>
            <a:pPr algn="l">
              <a:lnSpc>
                <a:spcPts val="6672"/>
              </a:lnSpc>
            </a:pPr>
            <a:r>
              <a:rPr lang="en-US" sz="3924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Goals:</a:t>
            </a:r>
          </a:p>
          <a:p>
            <a:pPr marL="782611" lvl="1" indent="-391306" algn="l">
              <a:lnSpc>
                <a:spcPts val="6162"/>
              </a:lnSpc>
              <a:buFont typeface="Arial"/>
              <a:buChar char="•"/>
            </a:pPr>
            <a:r>
              <a:rPr lang="en-US" sz="3624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Implement a semi-supervised deep clustering model.</a:t>
            </a:r>
          </a:p>
          <a:p>
            <a:pPr marL="782611" lvl="1" indent="-391306" algn="l">
              <a:lnSpc>
                <a:spcPts val="6162"/>
              </a:lnSpc>
              <a:buFont typeface="Arial"/>
              <a:buChar char="•"/>
            </a:pPr>
            <a:r>
              <a:rPr lang="en-US" sz="3624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Use data exploration, preprocessing, and visualization for better model performance.</a:t>
            </a:r>
          </a:p>
          <a:p>
            <a:pPr marL="0" lvl="0" indent="0" algn="l">
              <a:lnSpc>
                <a:spcPts val="4122"/>
              </a:lnSpc>
            </a:pPr>
            <a:endParaRPr lang="en-US" sz="3624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5829400" y="589059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303993"/>
            <a:ext cx="804816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88737" y="15849"/>
            <a:ext cx="6599263" cy="10271151"/>
            <a:chOff x="0" y="0"/>
            <a:chExt cx="1738077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8077" cy="2705159"/>
            </a:xfrm>
            <a:custGeom>
              <a:avLst/>
              <a:gdLst/>
              <a:ahLst/>
              <a:cxnLst/>
              <a:rect l="l" t="t" r="r" b="b"/>
              <a:pathLst>
                <a:path w="1738077" h="2705159">
                  <a:moveTo>
                    <a:pt x="0" y="0"/>
                  </a:moveTo>
                  <a:lnTo>
                    <a:pt x="1738077" y="0"/>
                  </a:lnTo>
                  <a:lnTo>
                    <a:pt x="1738077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8077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2420003" y="215583"/>
          <a:ext cx="4694778" cy="9387459"/>
        </p:xfrm>
        <a:graphic>
          <a:graphicData uri="http://schemas.openxmlformats.org/drawingml/2006/table">
            <a:tbl>
              <a:tblPr/>
              <a:tblGrid>
                <a:gridCol w="2647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69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84099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 Category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 Details</a:t>
                      </a:r>
                    </a:p>
                    <a:p>
                      <a:pPr algn="ctr">
                        <a:lnSpc>
                          <a:spcPts val="1120"/>
                        </a:lnSpc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1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Cells</a:t>
                      </a:r>
                      <a:endParaRPr lang="en-US" sz="1100"/>
                    </a:p>
                    <a:p>
                      <a:pPr algn="ctr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 dirty="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Total of ~150,000 cells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analyzed.</a:t>
                      </a:r>
                    </a:p>
                    <a:p>
                      <a:pPr algn="ctr">
                        <a:lnSpc>
                          <a:spcPts val="1120"/>
                        </a:lnSpc>
                      </a:pPr>
                      <a:r>
                        <a:rPr lang="en-US" sz="800" b="1" dirty="0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4099">
                <a:tc>
                  <a:txBody>
                    <a:bodyPr/>
                    <a:lstStyle/>
                    <a:p>
                      <a:pPr algn="ctr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Markers</a:t>
                      </a:r>
                    </a:p>
                    <a:p>
                      <a:pPr algn="ctr">
                        <a:lnSpc>
                          <a:spcPts val="1120"/>
                        </a:lnSpc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32 markers 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4099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Labeled Data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104,185 rows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4099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Unlabeled Data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45,815 rows 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4099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Clusters</a:t>
                      </a:r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  </a:t>
                      </a:r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Quicksand Bold"/>
                          <a:ea typeface="Quicksand Bold"/>
                          <a:cs typeface="Quicksand Bold"/>
                          <a:sym typeface="Quicksand Bold"/>
                        </a:rPr>
                        <a:t>14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28700" y="599709"/>
            <a:ext cx="93902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Data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2720" y="2129063"/>
            <a:ext cx="9733458" cy="14087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11"/>
              </a:lnSpc>
            </a:pPr>
            <a:r>
              <a:rPr lang="en-US" sz="3477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Dataset </a:t>
            </a:r>
            <a:r>
              <a:rPr lang="en-US" sz="34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: Levine 32-dimensional dataset, including features and labels.</a:t>
            </a:r>
          </a:p>
          <a:p>
            <a:pPr algn="l">
              <a:lnSpc>
                <a:spcPts val="5911"/>
              </a:lnSpc>
            </a:pPr>
            <a:r>
              <a:rPr lang="en-US" sz="3477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Key Columns</a:t>
            </a:r>
            <a:r>
              <a:rPr lang="en-US" sz="34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:</a:t>
            </a:r>
          </a:p>
          <a:p>
            <a:pPr marL="707620" lvl="1" indent="-353810" algn="l">
              <a:lnSpc>
                <a:spcPts val="5571"/>
              </a:lnSpc>
              <a:buFont typeface="Arial"/>
              <a:buChar char="•"/>
            </a:pPr>
            <a:r>
              <a:rPr lang="en-US" sz="32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Example: CD45RA, CD133, CD19, CD4, CD8, etc.</a:t>
            </a:r>
          </a:p>
          <a:p>
            <a:pPr algn="l">
              <a:lnSpc>
                <a:spcPts val="5911"/>
              </a:lnSpc>
            </a:pPr>
            <a:r>
              <a:rPr lang="en-US" sz="3477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Characteristics</a:t>
            </a:r>
            <a:r>
              <a:rPr lang="en-US" sz="34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:</a:t>
            </a:r>
          </a:p>
          <a:p>
            <a:pPr marL="707620" lvl="1" indent="-353810" algn="l">
              <a:lnSpc>
                <a:spcPts val="5571"/>
              </a:lnSpc>
              <a:buFont typeface="Arial"/>
              <a:buChar char="•"/>
            </a:pPr>
            <a:r>
              <a:rPr lang="en-US" sz="32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Contains labeled and unlabeled data.</a:t>
            </a:r>
          </a:p>
          <a:p>
            <a:pPr marL="707620" lvl="1" indent="-353810" algn="l">
              <a:lnSpc>
                <a:spcPts val="5571"/>
              </a:lnSpc>
              <a:buFont typeface="Arial"/>
              <a:buChar char="•"/>
            </a:pPr>
            <a:r>
              <a:rPr lang="en-US" sz="32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Labels are </a:t>
            </a:r>
            <a:r>
              <a:rPr lang="en-US" sz="3277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NaN</a:t>
            </a:r>
            <a:r>
              <a:rPr lang="en-US" sz="3277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from row 104186 onward, used to split data into subsets for training and testing.</a:t>
            </a:r>
          </a:p>
          <a:p>
            <a:pPr algn="l">
              <a:lnSpc>
                <a:spcPts val="5571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5571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>
              <a:lnSpc>
                <a:spcPts val="3787"/>
              </a:lnSpc>
            </a:pPr>
            <a:endParaRPr lang="en-US" sz="3277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49761" y="0"/>
            <a:ext cx="9838239" cy="10287000"/>
            <a:chOff x="0" y="0"/>
            <a:chExt cx="259114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91141" cy="2709333"/>
            </a:xfrm>
            <a:custGeom>
              <a:avLst/>
              <a:gdLst/>
              <a:ahLst/>
              <a:cxnLst/>
              <a:rect l="l" t="t" r="r" b="b"/>
              <a:pathLst>
                <a:path w="2591141" h="2709333">
                  <a:moveTo>
                    <a:pt x="0" y="0"/>
                  </a:moveTo>
                  <a:lnTo>
                    <a:pt x="2591141" y="0"/>
                  </a:lnTo>
                  <a:lnTo>
                    <a:pt x="259114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BE5E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2591141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36078" y="136065"/>
            <a:ext cx="10839516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Data Exploration &amp; Preprocessing</a:t>
            </a:r>
          </a:p>
        </p:txBody>
      </p:sp>
      <p:sp>
        <p:nvSpPr>
          <p:cNvPr id="6" name="AutoShape 6"/>
          <p:cNvSpPr/>
          <p:nvPr/>
        </p:nvSpPr>
        <p:spPr>
          <a:xfrm>
            <a:off x="1028700" y="974152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1375593" y="913399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470206" y="1926852"/>
            <a:ext cx="7609228" cy="7135972"/>
          </a:xfrm>
          <a:custGeom>
            <a:avLst/>
            <a:gdLst/>
            <a:ahLst/>
            <a:cxnLst/>
            <a:rect l="l" t="t" r="r" b="b"/>
            <a:pathLst>
              <a:path w="7609228" h="7135972">
                <a:moveTo>
                  <a:pt x="0" y="0"/>
                </a:moveTo>
                <a:lnTo>
                  <a:pt x="7609229" y="0"/>
                </a:lnTo>
                <a:lnTo>
                  <a:pt x="7609229" y="7135972"/>
                </a:lnTo>
                <a:lnTo>
                  <a:pt x="0" y="7135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34" r="-2834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8855461" y="1960403"/>
            <a:ext cx="8606683" cy="7280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79"/>
              </a:lnSpc>
            </a:pPr>
            <a:r>
              <a:rPr lang="en-US" sz="3399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Exploration Steps:</a:t>
            </a:r>
          </a:p>
          <a:p>
            <a:pPr marL="734055" lvl="1" indent="-367027" algn="l">
              <a:lnSpc>
                <a:spcPts val="5779"/>
              </a:lnSpc>
              <a:buFont typeface="Arial"/>
              <a:buChar char="•"/>
            </a:pPr>
            <a:r>
              <a:rPr lang="en-US" sz="33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Initial data analysis to understand distribution and feature relationships.</a:t>
            </a:r>
          </a:p>
          <a:p>
            <a:pPr marL="734055" lvl="1" indent="-367027" algn="l">
              <a:lnSpc>
                <a:spcPts val="5779"/>
              </a:lnSpc>
              <a:buFont typeface="Arial"/>
              <a:buChar char="•"/>
            </a:pPr>
            <a:r>
              <a:rPr lang="en-US" sz="33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Use of correlation matrices and visualizations to identify feature relationships.</a:t>
            </a:r>
          </a:p>
          <a:p>
            <a:pPr algn="l">
              <a:lnSpc>
                <a:spcPts val="5779"/>
              </a:lnSpc>
            </a:pPr>
            <a:r>
              <a:rPr lang="en-US" sz="3399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Preprocessing Steps:</a:t>
            </a:r>
          </a:p>
          <a:p>
            <a:pPr marL="734055" lvl="1" indent="-367027" algn="l">
              <a:lnSpc>
                <a:spcPts val="5779"/>
              </a:lnSpc>
              <a:buFont typeface="Arial"/>
              <a:buChar char="•"/>
            </a:pPr>
            <a:r>
              <a:rPr lang="en-US" sz="33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Normalization and scaling of data.</a:t>
            </a:r>
          </a:p>
          <a:p>
            <a:pPr marL="734055" lvl="1" indent="-367027" algn="l">
              <a:lnSpc>
                <a:spcPts val="5779"/>
              </a:lnSpc>
              <a:buFont typeface="Arial"/>
              <a:buChar char="•"/>
            </a:pPr>
            <a:r>
              <a:rPr lang="en-US" sz="33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Splitting the data into labeled and unlabeled subsets.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99037" y="5172075"/>
            <a:ext cx="4344915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3511162" y="8245312"/>
            <a:ext cx="4346753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8806" y="9226701"/>
            <a:ext cx="4716390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5579303" y="714009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4384" y="952972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742398" y="2456709"/>
            <a:ext cx="7477408" cy="5144833"/>
          </a:xfrm>
          <a:custGeom>
            <a:avLst/>
            <a:gdLst/>
            <a:ahLst/>
            <a:cxnLst/>
            <a:rect l="l" t="t" r="r" b="b"/>
            <a:pathLst>
              <a:path w="7477408" h="5144833">
                <a:moveTo>
                  <a:pt x="0" y="0"/>
                </a:moveTo>
                <a:lnTo>
                  <a:pt x="7477408" y="0"/>
                </a:lnTo>
                <a:lnTo>
                  <a:pt x="7477408" y="5144833"/>
                </a:lnTo>
                <a:lnTo>
                  <a:pt x="0" y="51448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4384" y="599709"/>
            <a:ext cx="14072064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t-SNE before Encoder: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0" y="2845782"/>
            <a:ext cx="5348229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Perform dimensionality reduction and visualize high-dimensional cytometry data to identify potential clusters..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266" y="2390034"/>
            <a:ext cx="5348229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339"/>
              </a:lnSpc>
              <a:spcBef>
                <a:spcPct val="0"/>
              </a:spcBef>
            </a:pPr>
            <a:r>
              <a:rPr lang="en-US" sz="30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Objective: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39771" y="4206950"/>
            <a:ext cx="5348229" cy="364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Highlights potential clusters in the dataset before applying the encoder model.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Provides a baseline understanding of data structure for downstream analysis.</a:t>
            </a:r>
          </a:p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endParaRPr lang="en-US" sz="259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-4316" y="6017653"/>
            <a:ext cx="535254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Method: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266" y="6439077"/>
            <a:ext cx="5449051" cy="2498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3"/>
              </a:lnSpc>
              <a:spcBef>
                <a:spcPct val="0"/>
              </a:spcBef>
            </a:pPr>
            <a:r>
              <a:rPr lang="en-US" sz="236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Applied t-distributed Stochastic Neighbor Embedding (t-SNE) to reduce 32-dimensional data to 2D space.</a:t>
            </a:r>
          </a:p>
          <a:p>
            <a:pPr algn="ctr">
              <a:lnSpc>
                <a:spcPts val="4013"/>
              </a:lnSpc>
              <a:spcBef>
                <a:spcPct val="0"/>
              </a:spcBef>
            </a:pPr>
            <a:r>
              <a:rPr lang="en-US" sz="236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Visualizes similarities between data points based on feature relationships.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511162" y="3497292"/>
            <a:ext cx="1585286" cy="590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Insights: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60118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096077" y="3503677"/>
            <a:ext cx="7877716" cy="4431215"/>
          </a:xfrm>
          <a:custGeom>
            <a:avLst/>
            <a:gdLst/>
            <a:ahLst/>
            <a:cxnLst/>
            <a:rect l="l" t="t" r="r" b="b"/>
            <a:pathLst>
              <a:path w="7877716" h="4431215">
                <a:moveTo>
                  <a:pt x="0" y="0"/>
                </a:moveTo>
                <a:lnTo>
                  <a:pt x="7877715" y="0"/>
                </a:lnTo>
                <a:lnTo>
                  <a:pt x="7877715" y="4431215"/>
                </a:lnTo>
                <a:lnTo>
                  <a:pt x="0" y="4431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599709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Model 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0800" y="1874969"/>
            <a:ext cx="9144000" cy="84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64"/>
              </a:lnSpc>
            </a:pPr>
            <a:r>
              <a:rPr lang="en-US" sz="297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Encoder Architecture:</a:t>
            </a:r>
          </a:p>
          <a:p>
            <a:pPr marL="556842" lvl="1" indent="-278421" algn="l">
              <a:lnSpc>
                <a:spcPts val="4384"/>
              </a:lnSpc>
              <a:buFont typeface="Arial"/>
              <a:buChar char="•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Built as a deep autoencoder with:</a:t>
            </a:r>
          </a:p>
          <a:p>
            <a:pPr marL="1113685" lvl="2" indent="-371228" algn="l">
              <a:lnSpc>
                <a:spcPts val="4384"/>
              </a:lnSpc>
              <a:buFont typeface="Arial"/>
              <a:buChar char="⚬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Input Layer: 32 features.</a:t>
            </a:r>
          </a:p>
          <a:p>
            <a:pPr marL="1113685" lvl="2" indent="-371228" algn="l">
              <a:lnSpc>
                <a:spcPts val="4384"/>
              </a:lnSpc>
              <a:buFont typeface="Arial"/>
              <a:buChar char="⚬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Hidden Layers: Decreasing layer sizes (e.g., 128 → 64 → 32 → latent space).</a:t>
            </a:r>
          </a:p>
          <a:p>
            <a:pPr marL="1113685" lvl="2" indent="-371228" algn="l">
              <a:lnSpc>
                <a:spcPts val="4384"/>
              </a:lnSpc>
              <a:buFont typeface="Arial"/>
              <a:buChar char="⚬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Latent Space: Compressed representation of input data.</a:t>
            </a:r>
          </a:p>
          <a:p>
            <a:pPr marL="1113685" lvl="2" indent="-371228" algn="l">
              <a:lnSpc>
                <a:spcPts val="4384"/>
              </a:lnSpc>
              <a:buFont typeface="Arial"/>
              <a:buChar char="⚬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Decoder: Symmetric structure to reconstruct input data.</a:t>
            </a:r>
          </a:p>
          <a:p>
            <a:pPr marL="556842" lvl="1" indent="-278421" algn="l">
              <a:lnSpc>
                <a:spcPts val="4384"/>
              </a:lnSpc>
              <a:buFont typeface="Arial"/>
              <a:buChar char="•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Activation Functions: ReLU for hidden layers, sigmoid for the output layer.</a:t>
            </a:r>
          </a:p>
          <a:p>
            <a:pPr marL="556842" lvl="1" indent="-278421" algn="l">
              <a:lnSpc>
                <a:spcPts val="4384"/>
              </a:lnSpc>
              <a:buFont typeface="Arial"/>
              <a:buChar char="•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Optimizer: Adam with learning rate 0.001.</a:t>
            </a:r>
          </a:p>
          <a:p>
            <a:pPr marL="556842" lvl="1" indent="-278421" algn="l">
              <a:lnSpc>
                <a:spcPts val="4384"/>
              </a:lnSpc>
              <a:buFont typeface="Arial"/>
              <a:buChar char="•"/>
            </a:pPr>
            <a:r>
              <a:rPr lang="en-US" sz="257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Loss Function: Mean squared error (MSE) for reconstruction loss.</a:t>
            </a:r>
          </a:p>
          <a:p>
            <a:pPr algn="l">
              <a:lnSpc>
                <a:spcPts val="5057"/>
              </a:lnSpc>
            </a:pPr>
            <a:endParaRPr lang="en-US" sz="257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60118" y="-3810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599709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Model Training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5469" y="2190108"/>
            <a:ext cx="13860202" cy="8616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79"/>
              </a:lnSpc>
            </a:pPr>
            <a:r>
              <a:rPr lang="en-US" sz="3399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Logistic Regression:</a:t>
            </a:r>
          </a:p>
          <a:p>
            <a:pPr marL="712465" lvl="1" indent="-356233" algn="l">
              <a:lnSpc>
                <a:spcPts val="5609"/>
              </a:lnSpc>
              <a:buFont typeface="Arial"/>
              <a:buChar char="•"/>
            </a:pP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Achieved an log loss of </a:t>
            </a:r>
            <a:r>
              <a:rPr lang="en-US" sz="3299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0.11511803835329242</a:t>
            </a: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using encoded features as input.</a:t>
            </a:r>
          </a:p>
          <a:p>
            <a:pPr algn="l">
              <a:lnSpc>
                <a:spcPts val="5779"/>
              </a:lnSpc>
            </a:pPr>
            <a:r>
              <a:rPr lang="en-US" sz="3399" b="1" dirty="0" err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XGBoost</a:t>
            </a:r>
            <a:r>
              <a:rPr lang="en-US" sz="3399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:</a:t>
            </a:r>
          </a:p>
          <a:p>
            <a:pPr marL="712465" lvl="1" indent="-356233" algn="l">
              <a:lnSpc>
                <a:spcPts val="5609"/>
              </a:lnSpc>
              <a:buFont typeface="Arial"/>
              <a:buChar char="•"/>
            </a:pP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Achieved a log loss of </a:t>
            </a:r>
            <a:r>
              <a:rPr lang="en-US" sz="3299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0.07188946205290861</a:t>
            </a: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, validating the quality of latent features.</a:t>
            </a:r>
          </a:p>
          <a:p>
            <a:pPr algn="l">
              <a:lnSpc>
                <a:spcPts val="5779"/>
              </a:lnSpc>
            </a:pPr>
            <a:r>
              <a:rPr lang="en-US" sz="3399" b="1" dirty="0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Semi-Supervised Learning:</a:t>
            </a:r>
          </a:p>
          <a:p>
            <a:pPr marL="712465" lvl="1" indent="-356233" algn="l">
              <a:lnSpc>
                <a:spcPts val="5609"/>
              </a:lnSpc>
              <a:buFont typeface="Arial"/>
              <a:buChar char="•"/>
            </a:pP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Utilized both labeled and unlabeled data with a deep clustering approach.</a:t>
            </a:r>
          </a:p>
          <a:p>
            <a:pPr marL="712465" lvl="1" indent="-356233" algn="l">
              <a:lnSpc>
                <a:spcPts val="5609"/>
              </a:lnSpc>
              <a:buFont typeface="Arial"/>
              <a:buChar char="•"/>
            </a:pP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Achieved [</a:t>
            </a:r>
            <a:r>
              <a:rPr lang="en-US" sz="3299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Accuracy: 0.910543744301003 ,AUROC: 0.9858937931143635</a:t>
            </a:r>
            <a:r>
              <a:rPr lang="en-US" sz="3299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], demonstrating improved generalization.</a:t>
            </a:r>
          </a:p>
          <a:p>
            <a:pPr algn="l">
              <a:lnSpc>
                <a:spcPts val="5609"/>
              </a:lnSpc>
            </a:pPr>
            <a:endParaRPr lang="en-US" sz="3299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2305" y="2457848"/>
            <a:ext cx="8511695" cy="5856474"/>
          </a:xfrm>
          <a:custGeom>
            <a:avLst/>
            <a:gdLst/>
            <a:ahLst/>
            <a:cxnLst/>
            <a:rect l="l" t="t" r="r" b="b"/>
            <a:pathLst>
              <a:path w="8511695" h="5856474">
                <a:moveTo>
                  <a:pt x="0" y="0"/>
                </a:moveTo>
                <a:lnTo>
                  <a:pt x="8511695" y="0"/>
                </a:lnTo>
                <a:lnTo>
                  <a:pt x="8511695" y="5856474"/>
                </a:lnTo>
                <a:lnTo>
                  <a:pt x="0" y="5856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599709"/>
            <a:ext cx="1153752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t-SNE after Encoder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566227" y="258378"/>
            <a:ext cx="7693073" cy="12900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69"/>
              </a:lnSpc>
            </a:pPr>
            <a:r>
              <a:rPr lang="en-US" sz="30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Unlabeled Predictions:</a:t>
            </a:r>
          </a:p>
          <a:p>
            <a:pPr marL="604518" lvl="1" indent="-302259" algn="l">
              <a:lnSpc>
                <a:spcPts val="4759"/>
              </a:lnSpc>
              <a:buFont typeface="Arial"/>
              <a:buChar char="•"/>
            </a:pPr>
            <a:r>
              <a:rPr lang="en-US" sz="27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Predicted clusters for unlabeled data using the trained semi-supervised model.</a:t>
            </a:r>
          </a:p>
          <a:p>
            <a:pPr marL="604518" lvl="1" indent="-302259" algn="l">
              <a:lnSpc>
                <a:spcPts val="4759"/>
              </a:lnSpc>
              <a:buFont typeface="Arial"/>
              <a:buChar char="•"/>
            </a:pPr>
            <a:r>
              <a:rPr lang="en-US" sz="27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Results reveal [key insight, e.g., clear separation into clusters or meaningful groupings].</a:t>
            </a:r>
          </a:p>
          <a:p>
            <a:pPr algn="l">
              <a:lnSpc>
                <a:spcPts val="5269"/>
              </a:lnSpc>
            </a:pPr>
            <a:r>
              <a:rPr lang="en-US" sz="30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 Insights:</a:t>
            </a:r>
          </a:p>
          <a:p>
            <a:pPr marL="604518" lvl="1" indent="-302259" algn="l">
              <a:lnSpc>
                <a:spcPts val="4759"/>
              </a:lnSpc>
              <a:buFont typeface="Arial"/>
              <a:buChar char="•"/>
            </a:pPr>
            <a:r>
              <a:rPr lang="en-US" sz="27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Clear separation between clusters indicates the encoder successfully captures feature relationships.</a:t>
            </a:r>
          </a:p>
          <a:p>
            <a:pPr marL="604518" lvl="1" indent="-302259" algn="l">
              <a:lnSpc>
                <a:spcPts val="4759"/>
              </a:lnSpc>
              <a:buFont typeface="Arial"/>
              <a:buChar char="•"/>
            </a:pPr>
            <a:r>
              <a:rPr lang="en-US" sz="27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Improved cluster structure compared to pre-encoder t-SNE visualization.</a:t>
            </a:r>
          </a:p>
          <a:p>
            <a:pPr algn="l">
              <a:lnSpc>
                <a:spcPts val="5099"/>
              </a:lnSpc>
            </a:pPr>
            <a:r>
              <a:rPr lang="en-US" sz="29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Comparison with Pre-Encoder t-SNE:</a:t>
            </a:r>
          </a:p>
          <a:p>
            <a:pPr marL="604518" lvl="1" indent="-302259" algn="l">
              <a:lnSpc>
                <a:spcPts val="4759"/>
              </a:lnSpc>
              <a:buFont typeface="Arial"/>
              <a:buChar char="•"/>
            </a:pPr>
            <a:r>
              <a:rPr lang="en-US" sz="27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Enhanced cluster compactness and separation demonstrate the encoder's effectiveness.</a:t>
            </a:r>
          </a:p>
          <a:p>
            <a:pPr algn="l">
              <a:lnSpc>
                <a:spcPts val="4759"/>
              </a:lnSpc>
            </a:pPr>
            <a:endParaRPr lang="en-US" sz="279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4759"/>
              </a:lnSpc>
            </a:pPr>
            <a:endParaRPr lang="en-US" sz="279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4759"/>
              </a:lnSpc>
            </a:pPr>
            <a:endParaRPr lang="en-US" sz="279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l">
              <a:lnSpc>
                <a:spcPts val="4759"/>
              </a:lnSpc>
            </a:pPr>
            <a:endParaRPr lang="en-US" sz="2799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>
              <a:lnSpc>
                <a:spcPts val="6289"/>
              </a:lnSpc>
            </a:pPr>
            <a:r>
              <a:rPr lang="en-US" sz="369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99709"/>
            <a:ext cx="11534821" cy="1099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 dirty="0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Demo of </a:t>
            </a:r>
            <a:r>
              <a:rPr lang="en-US" sz="6399" b="1" i="1" dirty="0" err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Gradio</a:t>
            </a:r>
            <a:r>
              <a:rPr lang="en-US" sz="6399" b="1" i="1" dirty="0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 Interface</a:t>
            </a:r>
          </a:p>
        </p:txBody>
      </p:sp>
      <p:sp>
        <p:nvSpPr>
          <p:cNvPr id="3" name="Freeform 3"/>
          <p:cNvSpPr/>
          <p:nvPr/>
        </p:nvSpPr>
        <p:spPr>
          <a:xfrm>
            <a:off x="15579303" y="965467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4" name="Screen Recording 2024-11-28 202033">
            <a:hlinkClick r:id="" action="ppaction://media"/>
            <a:extLst>
              <a:ext uri="{FF2B5EF4-FFF2-40B4-BE49-F238E27FC236}">
                <a16:creationId xmlns:a16="http://schemas.microsoft.com/office/drawing/2014/main" id="{B197B2FC-3407-170F-9A71-A625A10855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2070100"/>
            <a:ext cx="14935200" cy="665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524</Words>
  <Application>Microsoft Office PowerPoint</Application>
  <PresentationFormat>Custom</PresentationFormat>
  <Paragraphs>113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Quicksand Bold</vt:lpstr>
      <vt:lpstr>Cormorant Garamond Bold Italics</vt:lpstr>
      <vt:lpstr>Arial</vt:lpstr>
      <vt:lpstr>Calibri</vt:lpstr>
      <vt:lpstr>Quicksand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Simple Modern Enhancing Sales Strategy Presentation</dc:title>
  <cp:lastModifiedBy>Swarna Umasankar</cp:lastModifiedBy>
  <cp:revision>3</cp:revision>
  <dcterms:created xsi:type="dcterms:W3CDTF">2006-08-16T00:00:00Z</dcterms:created>
  <dcterms:modified xsi:type="dcterms:W3CDTF">2024-11-28T16:10:22Z</dcterms:modified>
  <dc:identifier>DAGXwnNlcUE</dc:identifier>
</cp:coreProperties>
</file>

<file path=docProps/thumbnail.jpeg>
</file>